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75" r:id="rId3"/>
    <p:sldId id="276" r:id="rId4"/>
    <p:sldId id="278" r:id="rId5"/>
    <p:sldId id="277" r:id="rId6"/>
    <p:sldId id="282" r:id="rId7"/>
    <p:sldId id="279" r:id="rId8"/>
    <p:sldId id="286" r:id="rId9"/>
    <p:sldId id="285" r:id="rId10"/>
    <p:sldId id="283" r:id="rId11"/>
    <p:sldId id="284"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94" autoAdjust="0"/>
  </p:normalViewPr>
  <p:slideViewPr>
    <p:cSldViewPr snapToGrid="0">
      <p:cViewPr varScale="1">
        <p:scale>
          <a:sx n="107" d="100"/>
          <a:sy n="107" d="100"/>
        </p:scale>
        <p:origin x="696" y="84"/>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2/15/2022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2/14/2022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2/14/2022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2/14/2022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2/14/2022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2/14/2022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2/14/2022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2/14/2022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2/14/2022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2/14/2022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2/14/2022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2/14/2022</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michigan.gov/documents/egle/egle-mmd-hws-USEDS-FAQ_721983_7.pdf" TargetMode="External"/><Relationship Id="rId3" Type="http://schemas.openxmlformats.org/officeDocument/2006/relationships/hyperlink" Target="https://www.michigan.gov/documents/egle/ambient-monitoring-network-review-2021-07-01_729037_7.pdf" TargetMode="External"/><Relationship Id="rId7" Type="http://schemas.openxmlformats.org/officeDocument/2006/relationships/hyperlink" Target="https://www.michigan.gov/documents/deq/deq-aqd-amu-48217_air_monitoring_report_621859_7.pdf" TargetMode="External"/><Relationship Id="rId2" Type="http://schemas.openxmlformats.org/officeDocument/2006/relationships/hyperlink" Target="https://www.cdc.gov/air/particulate_matter.html"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3683189/?report=printable" TargetMode="External"/><Relationship Id="rId5" Type="http://schemas.openxmlformats.org/officeDocument/2006/relationships/hyperlink" Target="https://www.cdc.gov/niosh/docs/2002-129/" TargetMode="External"/><Relationship Id="rId4" Type="http://schemas.openxmlformats.org/officeDocument/2006/relationships/hyperlink" Target="https://www.osha.gov/silica-crystalline/health-effec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epa.gov/newsreleases/epa-reexamine-health-standards-harmful-soot-previous-administration-left-unchange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michigan.gov/documents/deq/deq-aqd-amu-48217_air_monitoring_report_621859_7.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2235200"/>
            <a:ext cx="4846320" cy="2387600"/>
          </a:xfrm>
        </p:spPr>
        <p:txBody>
          <a:bodyPr>
            <a:normAutofit fontScale="90000"/>
          </a:bodyPr>
          <a:lstStyle/>
          <a:p>
            <a:r>
              <a:rPr lang="en-US" dirty="0"/>
              <a:t>Feb 2022 PM2.5 presentation to Hamtramck Coalition</a:t>
            </a:r>
          </a:p>
        </p:txBody>
      </p:sp>
      <p:sp>
        <p:nvSpPr>
          <p:cNvPr id="3" name="Subtitle 2"/>
          <p:cNvSpPr>
            <a:spLocks noGrp="1"/>
          </p:cNvSpPr>
          <p:nvPr>
            <p:ph type="subTitle" idx="1"/>
          </p:nvPr>
        </p:nvSpPr>
        <p:spPr>
          <a:xfrm>
            <a:off x="1751777" y="5075339"/>
            <a:ext cx="4846320" cy="754611"/>
          </a:xfrm>
        </p:spPr>
        <p:txBody>
          <a:bodyPr>
            <a:normAutofit fontScale="92500" lnSpcReduction="10000"/>
          </a:bodyPr>
          <a:lstStyle/>
          <a:p>
            <a:r>
              <a:rPr lang="en-US" dirty="0"/>
              <a:t>Denise Trabbic-Pointer, MS, CHMM Emeritus </a:t>
            </a:r>
          </a:p>
          <a:p>
            <a:r>
              <a:rPr lang="en-US" dirty="0"/>
              <a:t>Sierra Club - Michigan Chapter</a:t>
            </a:r>
          </a:p>
          <a:p>
            <a:r>
              <a:rPr lang="en-US" dirty="0"/>
              <a:t>Volunteer: Toxics and Remediation Specialist</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US </a:t>
            </a:r>
            <a:r>
              <a:rPr lang="fr-FR" dirty="0" err="1"/>
              <a:t>Ecology</a:t>
            </a:r>
            <a:r>
              <a:rPr lang="fr-FR" dirty="0"/>
              <a:t> – Detroit South and Crystalline </a:t>
            </a:r>
            <a:r>
              <a:rPr lang="fr-FR" dirty="0" err="1"/>
              <a:t>Silica</a:t>
            </a:r>
            <a:r>
              <a:rPr lang="fr-FR" dirty="0"/>
              <a:t> Quartz</a:t>
            </a:r>
            <a:endParaRPr lang="en-US" dirty="0"/>
          </a:p>
        </p:txBody>
      </p:sp>
      <p:sp>
        <p:nvSpPr>
          <p:cNvPr id="3" name="Content Placeholder 2"/>
          <p:cNvSpPr>
            <a:spLocks noGrp="1"/>
          </p:cNvSpPr>
          <p:nvPr>
            <p:ph idx="1"/>
          </p:nvPr>
        </p:nvSpPr>
        <p:spPr>
          <a:xfrm>
            <a:off x="1410027" y="1566000"/>
            <a:ext cx="9371948" cy="4781011"/>
          </a:xfrm>
        </p:spPr>
        <p:txBody>
          <a:bodyPr>
            <a:normAutofit lnSpcReduction="10000"/>
          </a:bodyPr>
          <a:lstStyle/>
          <a:p>
            <a:r>
              <a:rPr lang="en-US" dirty="0"/>
              <a:t>There is no way to know if EUTREATMENT is emitting Silica or PM2.5 without testing for it at the stack or </a:t>
            </a:r>
            <a:r>
              <a:rPr lang="en-US" dirty="0" err="1"/>
              <a:t>fenceline</a:t>
            </a:r>
            <a:r>
              <a:rPr lang="en-US" dirty="0"/>
              <a:t> and doing so is not required by permit or </a:t>
            </a:r>
            <a:r>
              <a:rPr lang="en-US"/>
              <a:t>other regulation. </a:t>
            </a:r>
            <a:endParaRPr lang="en-US" dirty="0"/>
          </a:p>
          <a:p>
            <a:r>
              <a:rPr lang="en-US" dirty="0"/>
              <a:t>Whether from US Ecology or other industry, there are slightly higher levels of </a:t>
            </a:r>
            <a:r>
              <a:rPr lang="en-US" dirty="0">
                <a:solidFill>
                  <a:srgbClr val="FF0000"/>
                </a:solidFill>
              </a:rPr>
              <a:t>PM2.5</a:t>
            </a:r>
            <a:r>
              <a:rPr lang="en-US" dirty="0"/>
              <a:t> indicated in the areas between Allen Park and E 7 Mile. The </a:t>
            </a:r>
            <a:r>
              <a:rPr lang="en-US" dirty="0" err="1"/>
              <a:t>Gordie</a:t>
            </a:r>
            <a:r>
              <a:rPr lang="en-US" dirty="0"/>
              <a:t> Howe International Bridge project is one other possible source as mentioned in the report.</a:t>
            </a:r>
          </a:p>
          <a:p>
            <a:r>
              <a:rPr lang="en-US" dirty="0"/>
              <a:t>People in the community should understand the possible health impacts from PM2.5 and Crystalline Silica Quartz. Symptoms of chronic exposure Silica include</a:t>
            </a:r>
          </a:p>
          <a:p>
            <a:pPr lvl="1"/>
            <a:r>
              <a:rPr lang="en-US" dirty="0"/>
              <a:t> The predominant effect of overexposure to airborne quartz in humans is silicosis.  Silicosis is a chronic disease characterized by the formation of silica-containing nodules of scar tissue in the lungs.  Silicosis in which the nodules are less than 1 cm in diameter is generally asymptomatic.  With continued exposure, and in some cases even in the absence of continued exposure, the development of silicosis can become more complicated with symptoms of coughing, dyspnea, wheezing, and nonspecific respiratory ailments (ACGIH 2006; Patty 1981).</a:t>
            </a:r>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10</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2/14/2022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77337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US </a:t>
            </a:r>
            <a:r>
              <a:rPr lang="fr-FR" dirty="0" err="1"/>
              <a:t>Ecology</a:t>
            </a:r>
            <a:r>
              <a:rPr lang="fr-FR" dirty="0"/>
              <a:t> – Detroit South Air Permit and Crystalline </a:t>
            </a:r>
            <a:r>
              <a:rPr lang="fr-FR" dirty="0" err="1"/>
              <a:t>Silica</a:t>
            </a:r>
            <a:r>
              <a:rPr lang="fr-FR" dirty="0"/>
              <a:t> Quartz</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pPr>
            <a:r>
              <a:rPr lang="en-US" dirty="0"/>
              <a:t>It is important to note that exposure to Silica is most likely and best researched in the workplace. The OSHA PEL for silica = 50 ug/m3 (TWA) with an action level of 25 ug/m3. The ACGIH TLV = 100 ug/m3 (TWA)</a:t>
            </a:r>
          </a:p>
          <a:p>
            <a:pPr>
              <a:lnSpc>
                <a:spcPct val="100000"/>
              </a:lnSpc>
              <a:spcBef>
                <a:spcPts val="0"/>
              </a:spcBef>
            </a:pPr>
            <a:r>
              <a:rPr lang="en-US" dirty="0"/>
              <a:t>This form of dust is so small that it can stay in the air for up to 12 days. Sometimes when we don’t see dust, there are still particles circulating about!</a:t>
            </a:r>
          </a:p>
          <a:p>
            <a:pPr>
              <a:lnSpc>
                <a:spcPct val="100000"/>
              </a:lnSpc>
              <a:spcBef>
                <a:spcPts val="0"/>
              </a:spcBef>
            </a:pPr>
            <a:r>
              <a:rPr lang="en-US" dirty="0"/>
              <a:t>The only way to know if an individual has been impacted by Silica exposure is through a physical exam.</a:t>
            </a:r>
          </a:p>
          <a:p>
            <a:pPr>
              <a:lnSpc>
                <a:spcPct val="100000"/>
              </a:lnSpc>
              <a:spcBef>
                <a:spcPts val="0"/>
              </a:spcBef>
            </a:pPr>
            <a:r>
              <a:rPr lang="en-US" dirty="0"/>
              <a:t>The Silica Physical Exam generally consists of:</a:t>
            </a:r>
          </a:p>
          <a:p>
            <a:pPr marL="685800" lvl="1" indent="-457200">
              <a:lnSpc>
                <a:spcPct val="100000"/>
              </a:lnSpc>
              <a:spcBef>
                <a:spcPts val="0"/>
              </a:spcBef>
              <a:buFont typeface="+mj-lt"/>
              <a:buAutoNum type="arabicPeriod"/>
            </a:pPr>
            <a:r>
              <a:rPr lang="en-US" dirty="0"/>
              <a:t>Medical and Occupational History Review.</a:t>
            </a:r>
          </a:p>
          <a:p>
            <a:pPr marL="685800" lvl="1" indent="-457200">
              <a:lnSpc>
                <a:spcPct val="100000"/>
              </a:lnSpc>
              <a:spcBef>
                <a:spcPts val="0"/>
              </a:spcBef>
              <a:buFont typeface="+mj-lt"/>
              <a:buAutoNum type="arabicPeriod"/>
            </a:pPr>
            <a:r>
              <a:rPr lang="en-US" dirty="0"/>
              <a:t>Physical Examination - A physical examination focusing on the respiratory system.</a:t>
            </a:r>
          </a:p>
          <a:p>
            <a:pPr marL="685800" lvl="1" indent="-457200">
              <a:lnSpc>
                <a:spcPct val="100000"/>
              </a:lnSpc>
              <a:spcBef>
                <a:spcPts val="0"/>
              </a:spcBef>
              <a:buFont typeface="+mj-lt"/>
              <a:buAutoNum type="arabicPeriod"/>
            </a:pPr>
            <a:r>
              <a:rPr lang="en-US" dirty="0"/>
              <a:t>Chest X-Ray with B Reader - A chest X-ray with interpretation by a certified B-reader.</a:t>
            </a:r>
          </a:p>
          <a:p>
            <a:pPr marL="685800" lvl="1" indent="-457200">
              <a:lnSpc>
                <a:spcPct val="100000"/>
              </a:lnSpc>
              <a:spcBef>
                <a:spcPts val="0"/>
              </a:spcBef>
              <a:buFont typeface="+mj-lt"/>
              <a:buAutoNum type="arabicPeriod"/>
            </a:pPr>
            <a:r>
              <a:rPr lang="en-US" dirty="0"/>
              <a:t>Pulmonary Function &amp; Spirometry Test.</a:t>
            </a:r>
          </a:p>
          <a:p>
            <a:pPr>
              <a:lnSpc>
                <a:spcPct val="100000"/>
              </a:lnSpc>
              <a:spcBef>
                <a:spcPts val="0"/>
              </a:spcBef>
            </a:pPr>
            <a:endParaRPr lang="en-US" dirty="0"/>
          </a:p>
          <a:p>
            <a:pPr>
              <a:lnSpc>
                <a:spcPct val="100000"/>
              </a:lnSpc>
              <a:spcBef>
                <a:spcPts val="0"/>
              </a:spcBef>
            </a:pPr>
            <a:r>
              <a:rPr lang="en-US" dirty="0"/>
              <a:t>The described chest X-Ray is key to a positive ID of Silicosis. </a:t>
            </a:r>
          </a:p>
        </p:txBody>
      </p:sp>
      <p:sp>
        <p:nvSpPr>
          <p:cNvPr id="4" name="Slide Number Placeholder 3"/>
          <p:cNvSpPr>
            <a:spLocks noGrp="1"/>
          </p:cNvSpPr>
          <p:nvPr>
            <p:ph type="sldNum" sz="quarter" idx="12"/>
          </p:nvPr>
        </p:nvSpPr>
        <p:spPr/>
        <p:txBody>
          <a:bodyPr/>
          <a:lstStyle/>
          <a:p>
            <a:fld id="{9CD8D479-8942-46E8-A226-A4E01F7A105C}" type="slidenum">
              <a:rPr lang="en-US" smtClean="0"/>
              <a:t>11</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2/14/2022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peech Bubble: Oval 6">
            <a:extLst>
              <a:ext uri="{FF2B5EF4-FFF2-40B4-BE49-F238E27FC236}">
                <a16:creationId xmlns:a16="http://schemas.microsoft.com/office/drawing/2014/main" id="{DC33F1F3-0F9F-40DC-AAB4-C50957A2719F}"/>
              </a:ext>
            </a:extLst>
          </p:cNvPr>
          <p:cNvSpPr/>
          <p:nvPr/>
        </p:nvSpPr>
        <p:spPr>
          <a:xfrm>
            <a:off x="9448800" y="394447"/>
            <a:ext cx="2286000" cy="1264024"/>
          </a:xfrm>
          <a:prstGeom prst="wedgeEllipseCallout">
            <a:avLst>
              <a:gd name="adj1" fmla="val -40833"/>
              <a:gd name="adj2" fmla="val 66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NAAQS = 24-hour value of </a:t>
            </a:r>
            <a:r>
              <a:rPr lang="en-US" sz="1400" dirty="0">
                <a:solidFill>
                  <a:srgbClr val="FF0000"/>
                </a:solidFill>
              </a:rPr>
              <a:t>35 ug/m3 </a:t>
            </a:r>
            <a:r>
              <a:rPr lang="en-US" sz="1400" dirty="0"/>
              <a:t>and an annual 3-year average of </a:t>
            </a:r>
            <a:r>
              <a:rPr lang="en-US" sz="1400" dirty="0">
                <a:solidFill>
                  <a:srgbClr val="FF0000"/>
                </a:solidFill>
              </a:rPr>
              <a:t>12 ug/m3</a:t>
            </a:r>
            <a:r>
              <a:rPr lang="en-US" sz="1400" dirty="0"/>
              <a:t> </a:t>
            </a:r>
          </a:p>
        </p:txBody>
      </p:sp>
    </p:spTree>
    <p:extLst>
      <p:ext uri="{BB962C8B-B14F-4D97-AF65-F5344CB8AC3E}">
        <p14:creationId xmlns:p14="http://schemas.microsoft.com/office/powerpoint/2010/main" val="74166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nchor="b">
            <a:normAutofit/>
          </a:bodyPr>
          <a:lstStyle/>
          <a:p>
            <a:br>
              <a:rPr lang="fr-FR" dirty="0"/>
            </a:br>
            <a:r>
              <a:rPr lang="fr-FR" dirty="0" err="1"/>
              <a:t>References</a:t>
            </a:r>
            <a:r>
              <a:rPr lang="fr-FR" dirty="0"/>
              <a:t> and Questions</a:t>
            </a:r>
            <a:endParaRPr lang="en-US" dirty="0"/>
          </a:p>
        </p:txBody>
      </p:sp>
      <p:sp>
        <p:nvSpPr>
          <p:cNvPr id="4" name="Slide Number Placeholder 3"/>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12</a:t>
            </a:fld>
            <a:endParaRPr lang="en-US" sz="1000"/>
          </a:p>
        </p:txBody>
      </p:sp>
      <p:sp>
        <p:nvSpPr>
          <p:cNvPr id="5" name="Date Placeholder 4"/>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2/14/2022</a:t>
            </a:fld>
            <a:endParaRPr lang="en-US" sz="1000"/>
          </a:p>
        </p:txBody>
      </p:sp>
      <p:sp>
        <p:nvSpPr>
          <p:cNvPr id="6" name="Footer Placeholder 5"/>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Add a footer</a:t>
            </a:r>
          </a:p>
        </p:txBody>
      </p:sp>
      <p:sp>
        <p:nvSpPr>
          <p:cNvPr id="7" name="Content Placeholder 6">
            <a:extLst>
              <a:ext uri="{FF2B5EF4-FFF2-40B4-BE49-F238E27FC236}">
                <a16:creationId xmlns:a16="http://schemas.microsoft.com/office/drawing/2014/main" id="{2C3F02A0-8546-4C41-A8ED-2F05F129F6C9}"/>
              </a:ext>
            </a:extLst>
          </p:cNvPr>
          <p:cNvSpPr>
            <a:spLocks noGrp="1"/>
          </p:cNvSpPr>
          <p:nvPr>
            <p:ph idx="1"/>
          </p:nvPr>
        </p:nvSpPr>
        <p:spPr/>
        <p:txBody>
          <a:bodyPr>
            <a:normAutofit fontScale="92500" lnSpcReduction="10000"/>
          </a:bodyPr>
          <a:lstStyle/>
          <a:p>
            <a:pPr marL="0" indent="0">
              <a:buNone/>
            </a:pPr>
            <a:r>
              <a:rPr lang="en-US" dirty="0"/>
              <a:t>Questions?</a:t>
            </a:r>
          </a:p>
          <a:p>
            <a:endParaRPr lang="en-US" dirty="0"/>
          </a:p>
          <a:p>
            <a:pPr marL="0" indent="0">
              <a:buNone/>
            </a:pPr>
            <a:endParaRPr lang="en-US" dirty="0"/>
          </a:p>
          <a:p>
            <a:pPr marL="0" indent="0">
              <a:buNone/>
            </a:pPr>
            <a:r>
              <a:rPr lang="en-US" dirty="0"/>
              <a:t>References</a:t>
            </a:r>
          </a:p>
          <a:p>
            <a:r>
              <a:rPr lang="en-US" dirty="0">
                <a:hlinkClick r:id="rId2"/>
              </a:rPr>
              <a:t>CDC Particulate Pollution</a:t>
            </a:r>
            <a:endParaRPr lang="en-US" dirty="0"/>
          </a:p>
          <a:p>
            <a:r>
              <a:rPr lang="en-US" dirty="0">
                <a:hlinkClick r:id="rId3"/>
              </a:rPr>
              <a:t>July 2021 Annual Ambient Air Monitoring Network Review</a:t>
            </a:r>
            <a:endParaRPr lang="en-US" dirty="0"/>
          </a:p>
          <a:p>
            <a:r>
              <a:rPr lang="en-US" dirty="0">
                <a:hlinkClick r:id="rId4"/>
              </a:rPr>
              <a:t>OSHA Workplace exposure to Silica</a:t>
            </a:r>
            <a:endParaRPr lang="en-US" dirty="0"/>
          </a:p>
          <a:p>
            <a:r>
              <a:rPr lang="en-US" dirty="0">
                <a:hlinkClick r:id="rId5"/>
              </a:rPr>
              <a:t>NIOSH (2002). NIOSH Hazard Review: Health Effects of Occupational Exposure to Respirable Crystalline Silica</a:t>
            </a:r>
            <a:endParaRPr lang="en-US" dirty="0"/>
          </a:p>
          <a:p>
            <a:r>
              <a:rPr lang="en-US" dirty="0">
                <a:hlinkClick r:id="rId6"/>
              </a:rPr>
              <a:t>Non-occupational exposure to silica dust</a:t>
            </a:r>
            <a:endParaRPr lang="en-US" dirty="0"/>
          </a:p>
          <a:p>
            <a:r>
              <a:rPr lang="en-US" dirty="0">
                <a:hlinkClick r:id="rId7"/>
              </a:rPr>
              <a:t>48217 Community Air Monitoring Project</a:t>
            </a:r>
            <a:endParaRPr lang="en-US" dirty="0"/>
          </a:p>
          <a:p>
            <a:r>
              <a:rPr lang="en-US" dirty="0">
                <a:hlinkClick r:id="rId8"/>
              </a:rPr>
              <a:t>US Ecology Detroit South, also known as EQ Detroit FAQ</a:t>
            </a:r>
            <a:endParaRPr lang="en-US" dirty="0"/>
          </a:p>
        </p:txBody>
      </p:sp>
    </p:spTree>
    <p:extLst>
      <p:ext uri="{BB962C8B-B14F-4D97-AF65-F5344CB8AC3E}">
        <p14:creationId xmlns:p14="http://schemas.microsoft.com/office/powerpoint/2010/main" val="18366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631140" cy="1183566"/>
          </a:xfrm>
        </p:spPr>
        <p:txBody>
          <a:bodyPr>
            <a:normAutofit/>
          </a:bodyPr>
          <a:lstStyle/>
          <a:p>
            <a:pPr algn="ctr"/>
            <a:r>
              <a:rPr lang="fr-FR" sz="3200" dirty="0"/>
              <a:t>PM2.5 </a:t>
            </a:r>
            <a:r>
              <a:rPr lang="en-US" sz="3200" dirty="0"/>
              <a:t>Prevalence</a:t>
            </a:r>
            <a:r>
              <a:rPr lang="fr-FR" sz="3200" dirty="0"/>
              <a:t> in Zip Codes 48211, 48212, and 48213 </a:t>
            </a:r>
            <a:endParaRPr lang="en-US" sz="3200" dirty="0"/>
          </a:p>
        </p:txBody>
      </p:sp>
      <p:sp>
        <p:nvSpPr>
          <p:cNvPr id="3" name="Content Placeholder 2"/>
          <p:cNvSpPr>
            <a:spLocks noGrp="1"/>
          </p:cNvSpPr>
          <p:nvPr>
            <p:ph idx="1"/>
          </p:nvPr>
        </p:nvSpPr>
        <p:spPr/>
        <p:txBody>
          <a:bodyPr/>
          <a:lstStyle/>
          <a:p>
            <a:pPr>
              <a:lnSpc>
                <a:spcPct val="100000"/>
              </a:lnSpc>
              <a:spcBef>
                <a:spcPts val="0"/>
              </a:spcBef>
            </a:pPr>
            <a:r>
              <a:rPr lang="en-US" dirty="0"/>
              <a:t>There are three (3) key air quality monitoring stations (AQS) used to assess ambient contaminants, including PM2.5 in these zip codes. </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Allen Park and Port Huron AQS are used to assess differences in data for the E 7 Mile Rd AQS</a:t>
            </a:r>
          </a:p>
          <a:p>
            <a:pPr>
              <a:lnSpc>
                <a:spcPct val="100000"/>
              </a:lnSpc>
              <a:spcBef>
                <a:spcPts val="0"/>
              </a:spcBef>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2/14/2022</a:t>
            </a:fld>
            <a:endParaRPr lang="en-US" dirty="0"/>
          </a:p>
        </p:txBody>
      </p:sp>
      <p:sp>
        <p:nvSpPr>
          <p:cNvPr id="6" name="Footer Placeholder 5"/>
          <p:cNvSpPr>
            <a:spLocks noGrp="1"/>
          </p:cNvSpPr>
          <p:nvPr>
            <p:ph type="ftr" sz="quarter" idx="11"/>
          </p:nvPr>
        </p:nvSpPr>
        <p:spPr/>
        <p:txBody>
          <a:bodyPr/>
          <a:lstStyle/>
          <a:p>
            <a:r>
              <a:rPr lang="en-US" dirty="0"/>
              <a:t>Add a footer</a:t>
            </a:r>
          </a:p>
        </p:txBody>
      </p:sp>
      <p:graphicFrame>
        <p:nvGraphicFramePr>
          <p:cNvPr id="7" name="Table 6">
            <a:extLst>
              <a:ext uri="{FF2B5EF4-FFF2-40B4-BE49-F238E27FC236}">
                <a16:creationId xmlns:a16="http://schemas.microsoft.com/office/drawing/2014/main" id="{29BC9C42-D400-405B-928B-3F9994FF57E6}"/>
              </a:ext>
            </a:extLst>
          </p:cNvPr>
          <p:cNvGraphicFramePr>
            <a:graphicFrameLocks noGrp="1"/>
          </p:cNvGraphicFramePr>
          <p:nvPr>
            <p:extLst>
              <p:ext uri="{D42A27DB-BD31-4B8C-83A1-F6EECF244321}">
                <p14:modId xmlns:p14="http://schemas.microsoft.com/office/powerpoint/2010/main" val="914997977"/>
              </p:ext>
            </p:extLst>
          </p:nvPr>
        </p:nvGraphicFramePr>
        <p:xfrm>
          <a:off x="3681412" y="2838609"/>
          <a:ext cx="4829176" cy="2074545"/>
        </p:xfrm>
        <a:graphic>
          <a:graphicData uri="http://schemas.openxmlformats.org/drawingml/2006/table">
            <a:tbl>
              <a:tblPr>
                <a:tableStyleId>{616DA210-FB5B-4158-B5E0-FEB733F419BA}</a:tableStyleId>
              </a:tblPr>
              <a:tblGrid>
                <a:gridCol w="2414588">
                  <a:extLst>
                    <a:ext uri="{9D8B030D-6E8A-4147-A177-3AD203B41FA5}">
                      <a16:colId xmlns:a16="http://schemas.microsoft.com/office/drawing/2014/main" val="3206249721"/>
                    </a:ext>
                  </a:extLst>
                </a:gridCol>
                <a:gridCol w="2414588">
                  <a:extLst>
                    <a:ext uri="{9D8B030D-6E8A-4147-A177-3AD203B41FA5}">
                      <a16:colId xmlns:a16="http://schemas.microsoft.com/office/drawing/2014/main" val="21994622"/>
                    </a:ext>
                  </a:extLst>
                </a:gridCol>
              </a:tblGrid>
              <a:tr h="171450">
                <a:tc>
                  <a:txBody>
                    <a:bodyPr/>
                    <a:lstStyle/>
                    <a:p>
                      <a:pPr algn="l" fontAlgn="t"/>
                      <a:r>
                        <a:rPr lang="en-US" dirty="0">
                          <a:effectLst/>
                        </a:rPr>
                        <a:t>Nearest Air quality monitoring station </a:t>
                      </a:r>
                    </a:p>
                  </a:txBody>
                  <a:tcPr marL="76200" marR="66675" marT="76200" marB="66675"/>
                </a:tc>
                <a:tc>
                  <a:txBody>
                    <a:bodyPr/>
                    <a:lstStyle/>
                    <a:p>
                      <a:pPr algn="l" fontAlgn="t"/>
                      <a:r>
                        <a:rPr lang="en-US" dirty="0">
                          <a:effectLst/>
                        </a:rPr>
                        <a:t>E 7 Mile (261630019) station. Downwind.</a:t>
                      </a:r>
                    </a:p>
                  </a:txBody>
                  <a:tcPr marL="76200" marR="66675" marT="76200" marB="66675"/>
                </a:tc>
                <a:extLst>
                  <a:ext uri="{0D108BD9-81ED-4DB2-BD59-A6C34878D82A}">
                    <a16:rowId xmlns:a16="http://schemas.microsoft.com/office/drawing/2014/main" val="1062250773"/>
                  </a:ext>
                </a:extLst>
              </a:tr>
              <a:tr h="171450">
                <a:tc>
                  <a:txBody>
                    <a:bodyPr/>
                    <a:lstStyle/>
                    <a:p>
                      <a:pPr algn="l" fontAlgn="t"/>
                      <a:r>
                        <a:rPr lang="en-US" dirty="0">
                          <a:effectLst/>
                        </a:rPr>
                        <a:t>Allen Park air quality monitoring station</a:t>
                      </a:r>
                    </a:p>
                  </a:txBody>
                  <a:tcPr marL="76200" marR="66675" marT="76200" marB="66675"/>
                </a:tc>
                <a:tc>
                  <a:txBody>
                    <a:bodyPr/>
                    <a:lstStyle/>
                    <a:p>
                      <a:pPr algn="l" fontAlgn="t"/>
                      <a:r>
                        <a:rPr lang="en-US" dirty="0">
                          <a:effectLst/>
                        </a:rPr>
                        <a:t>26-163-0001 AQS ID. Upwind</a:t>
                      </a:r>
                    </a:p>
                  </a:txBody>
                  <a:tcPr marL="76200" marR="66675" marT="76200" marB="66675"/>
                </a:tc>
                <a:extLst>
                  <a:ext uri="{0D108BD9-81ED-4DB2-BD59-A6C34878D82A}">
                    <a16:rowId xmlns:a16="http://schemas.microsoft.com/office/drawing/2014/main" val="2002282859"/>
                  </a:ext>
                </a:extLst>
              </a:tr>
              <a:tr h="171450">
                <a:tc>
                  <a:txBody>
                    <a:bodyPr/>
                    <a:lstStyle/>
                    <a:p>
                      <a:pPr algn="l" fontAlgn="t"/>
                      <a:r>
                        <a:rPr lang="en-US" dirty="0">
                          <a:effectLst/>
                        </a:rPr>
                        <a:t>Port Huron air quality monitoring station</a:t>
                      </a:r>
                    </a:p>
                  </a:txBody>
                  <a:tcPr marL="76200" marR="66675" marT="76200" marB="66675"/>
                </a:tc>
                <a:tc>
                  <a:txBody>
                    <a:bodyPr/>
                    <a:lstStyle/>
                    <a:p>
                      <a:pPr algn="l" fontAlgn="t"/>
                      <a:r>
                        <a:rPr lang="en-US" dirty="0">
                          <a:effectLst/>
                        </a:rPr>
                        <a:t>261470005 AQS ID. Downwind </a:t>
                      </a:r>
                    </a:p>
                  </a:txBody>
                  <a:tcPr marL="76200" marR="66675" marT="76200" marB="66675"/>
                </a:tc>
                <a:extLst>
                  <a:ext uri="{0D108BD9-81ED-4DB2-BD59-A6C34878D82A}">
                    <a16:rowId xmlns:a16="http://schemas.microsoft.com/office/drawing/2014/main" val="3362046326"/>
                  </a:ext>
                </a:extLst>
              </a:tr>
            </a:tbl>
          </a:graphicData>
        </a:graphic>
      </p:graphicFrame>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ctr">
            <a:normAutofit/>
          </a:bodyPr>
          <a:lstStyle/>
          <a:p>
            <a:pPr algn="ctr"/>
            <a:r>
              <a:rPr lang="fr-FR" dirty="0" err="1"/>
              <a:t>Proximity</a:t>
            </a:r>
            <a:r>
              <a:rPr lang="fr-FR" dirty="0"/>
              <a:t> of </a:t>
            </a:r>
            <a:r>
              <a:rPr lang="fr-FR" dirty="0" err="1"/>
              <a:t>Hamtramck</a:t>
            </a:r>
            <a:r>
              <a:rPr lang="fr-FR" dirty="0"/>
              <a:t> to Up and </a:t>
            </a:r>
            <a:r>
              <a:rPr lang="fr-FR" dirty="0" err="1"/>
              <a:t>Downwind</a:t>
            </a:r>
            <a:r>
              <a:rPr lang="fr-FR" dirty="0"/>
              <a:t> AQS</a:t>
            </a:r>
            <a:endParaRPr lang="en-US" dirty="0"/>
          </a:p>
        </p:txBody>
      </p:sp>
      <p:pic>
        <p:nvPicPr>
          <p:cNvPr id="14" name="Content Placeholder 13">
            <a:extLst>
              <a:ext uri="{FF2B5EF4-FFF2-40B4-BE49-F238E27FC236}">
                <a16:creationId xmlns:a16="http://schemas.microsoft.com/office/drawing/2014/main" id="{577752FF-F7BF-47B2-9179-AAB6E444D2B5}"/>
              </a:ext>
            </a:extLst>
          </p:cNvPr>
          <p:cNvPicPr>
            <a:picLocks noGrp="1" noChangeAspect="1"/>
          </p:cNvPicPr>
          <p:nvPr>
            <p:ph type="pic" idx="1"/>
          </p:nvPr>
        </p:nvPicPr>
        <p:blipFill rotWithShape="1">
          <a:blip r:embed="rId2"/>
          <a:stretch/>
        </p:blipFill>
        <p:spPr>
          <a:xfrm>
            <a:off x="907095" y="915923"/>
            <a:ext cx="4812487" cy="5065776"/>
          </a:xfrm>
          <a:noFill/>
        </p:spPr>
      </p:pic>
      <p:sp>
        <p:nvSpPr>
          <p:cNvPr id="19" name="Text Placeholder 3">
            <a:extLst>
              <a:ext uri="{FF2B5EF4-FFF2-40B4-BE49-F238E27FC236}">
                <a16:creationId xmlns:a16="http://schemas.microsoft.com/office/drawing/2014/main" id="{C5FA6374-F2CE-4EB5-A782-54E711F281CA}"/>
              </a:ext>
            </a:extLst>
          </p:cNvPr>
          <p:cNvSpPr>
            <a:spLocks noGrp="1"/>
          </p:cNvSpPr>
          <p:nvPr>
            <p:ph type="body" sz="half" idx="2"/>
          </p:nvPr>
        </p:nvSpPr>
        <p:spPr>
          <a:xfrm>
            <a:off x="6682435" y="3502152"/>
            <a:ext cx="4155622" cy="2479547"/>
          </a:xfrm>
        </p:spPr>
        <p:txBody>
          <a:bodyPr/>
          <a:lstStyle/>
          <a:p>
            <a:r>
              <a:rPr lang="en-US" dirty="0"/>
              <a:t>The red icon indicates the location of the US Ecology – Detroit South facility</a:t>
            </a:r>
          </a:p>
          <a:p>
            <a:endParaRPr lang="en-US" dirty="0"/>
          </a:p>
          <a:p>
            <a:r>
              <a:rPr lang="en-US" dirty="0"/>
              <a:t>The Green is just indicating Hamtramck</a:t>
            </a:r>
          </a:p>
          <a:p>
            <a:endParaRPr lang="en-US" dirty="0"/>
          </a:p>
          <a:p>
            <a:r>
              <a:rPr lang="en-US" dirty="0"/>
              <a:t>The blue are the 3 AQS: Allen Park, E 7 Mile and Port Huron</a:t>
            </a:r>
          </a:p>
        </p:txBody>
      </p:sp>
      <p:sp>
        <p:nvSpPr>
          <p:cNvPr id="4" name="Slide Number Placeholder 3"/>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3</a:t>
            </a:fld>
            <a:endParaRPr lang="en-US" sz="1000"/>
          </a:p>
        </p:txBody>
      </p:sp>
      <p:sp>
        <p:nvSpPr>
          <p:cNvPr id="5" name="Date Placeholder 4"/>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2/14/2022</a:t>
            </a:fld>
            <a:endParaRPr lang="en-US" sz="1000"/>
          </a:p>
        </p:txBody>
      </p:sp>
      <p:sp>
        <p:nvSpPr>
          <p:cNvPr id="6" name="Footer Placeholder 5"/>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Add a footer</a:t>
            </a:r>
          </a:p>
        </p:txBody>
      </p:sp>
    </p:spTree>
    <p:extLst>
      <p:ext uri="{BB962C8B-B14F-4D97-AF65-F5344CB8AC3E}">
        <p14:creationId xmlns:p14="http://schemas.microsoft.com/office/powerpoint/2010/main" val="335380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nchor="b">
            <a:normAutofit/>
          </a:bodyPr>
          <a:lstStyle/>
          <a:p>
            <a:r>
              <a:rPr lang="fr-FR" sz="2800" dirty="0"/>
              <a:t>Acceptable Limits and Health Impacts from PM2.5 Exposure</a:t>
            </a:r>
            <a:endParaRPr lang="en-US" sz="2800" dirty="0"/>
          </a:p>
        </p:txBody>
      </p:sp>
      <p:sp>
        <p:nvSpPr>
          <p:cNvPr id="4" name="Slide Number Placeholder 3"/>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4</a:t>
            </a:fld>
            <a:endParaRPr lang="en-US" sz="1000"/>
          </a:p>
        </p:txBody>
      </p:sp>
      <p:sp>
        <p:nvSpPr>
          <p:cNvPr id="5" name="Date Placeholder 4"/>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2/14/2022</a:t>
            </a:fld>
            <a:endParaRPr lang="en-US" sz="1000"/>
          </a:p>
        </p:txBody>
      </p:sp>
      <p:sp>
        <p:nvSpPr>
          <p:cNvPr id="6" name="Footer Placeholder 5"/>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Add a footer</a:t>
            </a:r>
          </a:p>
        </p:txBody>
      </p:sp>
      <p:sp>
        <p:nvSpPr>
          <p:cNvPr id="7" name="Content Placeholder 6">
            <a:extLst>
              <a:ext uri="{FF2B5EF4-FFF2-40B4-BE49-F238E27FC236}">
                <a16:creationId xmlns:a16="http://schemas.microsoft.com/office/drawing/2014/main" id="{DC441FFD-F568-4834-A5E2-EE2B31B1FFC0}"/>
              </a:ext>
            </a:extLst>
          </p:cNvPr>
          <p:cNvSpPr>
            <a:spLocks noGrp="1"/>
          </p:cNvSpPr>
          <p:nvPr>
            <p:ph idx="1"/>
          </p:nvPr>
        </p:nvSpPr>
        <p:spPr/>
        <p:txBody>
          <a:bodyPr>
            <a:normAutofit/>
          </a:bodyPr>
          <a:lstStyle/>
          <a:p>
            <a:pPr>
              <a:lnSpc>
                <a:spcPct val="100000"/>
              </a:lnSpc>
              <a:spcBef>
                <a:spcPts val="0"/>
              </a:spcBef>
            </a:pPr>
            <a:r>
              <a:rPr lang="en-US" dirty="0"/>
              <a:t>Breathing in particle pollution can be harmful to your health. Coarse (bigger) particles, called PM10, can irritate your eyes, nose, and throat. Dust from roads, farms, dry riverbeds, construction sites, and mines are types of PM10.</a:t>
            </a:r>
          </a:p>
          <a:p>
            <a:pPr>
              <a:lnSpc>
                <a:spcPct val="100000"/>
              </a:lnSpc>
              <a:spcBef>
                <a:spcPts val="0"/>
              </a:spcBef>
            </a:pPr>
            <a:r>
              <a:rPr lang="en-US" dirty="0"/>
              <a:t>Fine (smaller) particles, called PM2.5, are more dangerous because they can get into the deep parts of your lungs — or even into your blood.</a:t>
            </a:r>
          </a:p>
          <a:p>
            <a:pPr>
              <a:lnSpc>
                <a:spcPct val="100000"/>
              </a:lnSpc>
              <a:spcBef>
                <a:spcPts val="0"/>
              </a:spcBef>
            </a:pPr>
            <a:r>
              <a:rPr lang="en-US" dirty="0"/>
              <a:t>Particle pollution can affect anyone, but it bothers some people more than others. People most likely to experience health effects caused by particle pollution include:</a:t>
            </a:r>
          </a:p>
          <a:p>
            <a:pPr lvl="1">
              <a:lnSpc>
                <a:spcPct val="100000"/>
              </a:lnSpc>
              <a:spcBef>
                <a:spcPts val="0"/>
              </a:spcBef>
            </a:pPr>
            <a:r>
              <a:rPr lang="en-US" dirty="0"/>
              <a:t>People with heart or lung diseases (for example, asthma)</a:t>
            </a:r>
          </a:p>
          <a:p>
            <a:pPr lvl="1">
              <a:lnSpc>
                <a:spcPct val="100000"/>
              </a:lnSpc>
              <a:spcBef>
                <a:spcPts val="0"/>
              </a:spcBef>
            </a:pPr>
            <a:r>
              <a:rPr lang="en-US" dirty="0"/>
              <a:t>Older adults</a:t>
            </a:r>
          </a:p>
          <a:p>
            <a:pPr lvl="1">
              <a:lnSpc>
                <a:spcPct val="100000"/>
              </a:lnSpc>
              <a:spcBef>
                <a:spcPts val="0"/>
              </a:spcBef>
            </a:pPr>
            <a:r>
              <a:rPr lang="en-US" dirty="0"/>
              <a:t>Babies and children</a:t>
            </a:r>
          </a:p>
          <a:p>
            <a:pPr>
              <a:lnSpc>
                <a:spcPct val="100000"/>
              </a:lnSpc>
              <a:spcBef>
                <a:spcPts val="0"/>
              </a:spcBef>
            </a:pPr>
            <a:r>
              <a:rPr lang="en-US" dirty="0"/>
              <a:t>Fine particulate matter is classified as a criteria pollutant and has a NAAQS based on both a December 2012, 24-hour value of </a:t>
            </a:r>
            <a:r>
              <a:rPr lang="en-US" dirty="0">
                <a:solidFill>
                  <a:srgbClr val="FF0000"/>
                </a:solidFill>
              </a:rPr>
              <a:t>35 ug/m3 </a:t>
            </a:r>
            <a:r>
              <a:rPr lang="en-US" dirty="0"/>
              <a:t>and an annual 3-year average of </a:t>
            </a:r>
            <a:r>
              <a:rPr lang="en-US" dirty="0">
                <a:solidFill>
                  <a:srgbClr val="FF0000"/>
                </a:solidFill>
              </a:rPr>
              <a:t>12 ug/m3</a:t>
            </a:r>
            <a:r>
              <a:rPr lang="en-US" dirty="0"/>
              <a:t>. PM2.5 NAAQS are </a:t>
            </a:r>
            <a:r>
              <a:rPr lang="en-US" dirty="0">
                <a:hlinkClick r:id="rId2"/>
              </a:rPr>
              <a:t>under review to reduce</a:t>
            </a:r>
            <a:r>
              <a:rPr lang="en-US" dirty="0"/>
              <a:t>.</a:t>
            </a:r>
          </a:p>
        </p:txBody>
      </p:sp>
    </p:spTree>
    <p:extLst>
      <p:ext uri="{BB962C8B-B14F-4D97-AF65-F5344CB8AC3E}">
        <p14:creationId xmlns:p14="http://schemas.microsoft.com/office/powerpoint/2010/main" val="81712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nchor="b">
            <a:normAutofit/>
          </a:bodyPr>
          <a:lstStyle/>
          <a:p>
            <a:r>
              <a:rPr lang="fr-FR" dirty="0"/>
              <a:t>PM2.5 Emissions from Nearest AQS</a:t>
            </a:r>
            <a:endParaRPr lang="en-US" dirty="0"/>
          </a:p>
        </p:txBody>
      </p:sp>
      <p:sp>
        <p:nvSpPr>
          <p:cNvPr id="4" name="Slide Number Placeholder 3"/>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5</a:t>
            </a:fld>
            <a:endParaRPr lang="en-US" sz="1000"/>
          </a:p>
        </p:txBody>
      </p:sp>
      <p:sp>
        <p:nvSpPr>
          <p:cNvPr id="5" name="Date Placeholder 4"/>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2/14/2022</a:t>
            </a:fld>
            <a:endParaRPr lang="en-US" sz="1000"/>
          </a:p>
        </p:txBody>
      </p:sp>
      <p:sp>
        <p:nvSpPr>
          <p:cNvPr id="6" name="Footer Placeholder 5"/>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Add a footer</a:t>
            </a:r>
          </a:p>
        </p:txBody>
      </p:sp>
      <p:pic>
        <p:nvPicPr>
          <p:cNvPr id="8" name="Content Placeholder 7">
            <a:extLst>
              <a:ext uri="{FF2B5EF4-FFF2-40B4-BE49-F238E27FC236}">
                <a16:creationId xmlns:a16="http://schemas.microsoft.com/office/drawing/2014/main" id="{2D4F399A-95D6-409F-91D0-2E58CB1B2E2B}"/>
              </a:ext>
            </a:extLst>
          </p:cNvPr>
          <p:cNvPicPr>
            <a:picLocks noGrp="1" noChangeAspect="1"/>
          </p:cNvPicPr>
          <p:nvPr>
            <p:ph idx="1"/>
          </p:nvPr>
        </p:nvPicPr>
        <p:blipFill>
          <a:blip r:embed="rId2"/>
          <a:stretch>
            <a:fillRect/>
          </a:stretch>
        </p:blipFill>
        <p:spPr>
          <a:xfrm>
            <a:off x="3794129" y="1604866"/>
            <a:ext cx="7883929" cy="4646645"/>
          </a:xfrm>
          <a:prstGeom prst="rect">
            <a:avLst/>
          </a:prstGeom>
        </p:spPr>
      </p:pic>
      <p:sp>
        <p:nvSpPr>
          <p:cNvPr id="9" name="TextBox 8">
            <a:extLst>
              <a:ext uri="{FF2B5EF4-FFF2-40B4-BE49-F238E27FC236}">
                <a16:creationId xmlns:a16="http://schemas.microsoft.com/office/drawing/2014/main" id="{30F23DEE-F5FC-4913-BB3F-79D31187C6B8}"/>
              </a:ext>
            </a:extLst>
          </p:cNvPr>
          <p:cNvSpPr txBox="1"/>
          <p:nvPr/>
        </p:nvSpPr>
        <p:spPr>
          <a:xfrm>
            <a:off x="851097" y="2413337"/>
            <a:ext cx="2601229" cy="3416320"/>
          </a:xfrm>
          <a:prstGeom prst="rect">
            <a:avLst/>
          </a:prstGeom>
          <a:noFill/>
        </p:spPr>
        <p:txBody>
          <a:bodyPr wrap="square" rtlCol="0">
            <a:spAutoFit/>
          </a:bodyPr>
          <a:lstStyle/>
          <a:p>
            <a:r>
              <a:rPr lang="en-US" dirty="0"/>
              <a:t>The OSHA PEL for respirable dust in the workplace is 5 mg/m3 (5,000 ug/m3)</a:t>
            </a:r>
          </a:p>
          <a:p>
            <a:endParaRPr lang="en-US" dirty="0"/>
          </a:p>
          <a:p>
            <a:r>
              <a:rPr lang="en-US" dirty="0"/>
              <a:t>The ACGIH TLV for respirable dust is 3 mg/m3 (3,000 ug/m3)</a:t>
            </a:r>
          </a:p>
          <a:p>
            <a:endParaRPr lang="en-US" dirty="0"/>
          </a:p>
          <a:p>
            <a:r>
              <a:rPr lang="en-US" b="1" dirty="0"/>
              <a:t>One ug/m3 in ambient air = one ppb = 0.001 ppm</a:t>
            </a:r>
          </a:p>
        </p:txBody>
      </p:sp>
    </p:spTree>
    <p:extLst>
      <p:ext uri="{BB962C8B-B14F-4D97-AF65-F5344CB8AC3E}">
        <p14:creationId xmlns:p14="http://schemas.microsoft.com/office/powerpoint/2010/main" val="35677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nchor="b">
            <a:normAutofit/>
          </a:bodyPr>
          <a:lstStyle/>
          <a:p>
            <a:r>
              <a:rPr lang="fr-FR" dirty="0"/>
              <a:t>PM2.5 Emissions from Nearest AQS</a:t>
            </a:r>
            <a:endParaRPr lang="en-US" dirty="0"/>
          </a:p>
        </p:txBody>
      </p:sp>
      <p:sp>
        <p:nvSpPr>
          <p:cNvPr id="4" name="Slide Number Placeholder 3"/>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6</a:t>
            </a:fld>
            <a:endParaRPr lang="en-US" sz="1000"/>
          </a:p>
        </p:txBody>
      </p:sp>
      <p:sp>
        <p:nvSpPr>
          <p:cNvPr id="5" name="Date Placeholder 4"/>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2/14/2022</a:t>
            </a:fld>
            <a:endParaRPr lang="en-US" sz="1000"/>
          </a:p>
        </p:txBody>
      </p:sp>
      <p:sp>
        <p:nvSpPr>
          <p:cNvPr id="6" name="Footer Placeholder 5"/>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Add a footer</a:t>
            </a:r>
          </a:p>
        </p:txBody>
      </p:sp>
      <p:pic>
        <p:nvPicPr>
          <p:cNvPr id="9" name="Content Placeholder 8">
            <a:extLst>
              <a:ext uri="{FF2B5EF4-FFF2-40B4-BE49-F238E27FC236}">
                <a16:creationId xmlns:a16="http://schemas.microsoft.com/office/drawing/2014/main" id="{5CA2E7EC-EA00-42B4-8F1C-A21D21E91FBF}"/>
              </a:ext>
            </a:extLst>
          </p:cNvPr>
          <p:cNvPicPr>
            <a:picLocks noGrp="1" noChangeAspect="1"/>
          </p:cNvPicPr>
          <p:nvPr>
            <p:ph idx="1"/>
          </p:nvPr>
        </p:nvPicPr>
        <p:blipFill>
          <a:blip r:embed="rId2"/>
          <a:stretch>
            <a:fillRect/>
          </a:stretch>
        </p:blipFill>
        <p:spPr>
          <a:xfrm>
            <a:off x="3984171" y="1703128"/>
            <a:ext cx="7498245" cy="4682797"/>
          </a:xfrm>
          <a:prstGeom prst="rect">
            <a:avLst/>
          </a:prstGeom>
        </p:spPr>
      </p:pic>
      <p:sp>
        <p:nvSpPr>
          <p:cNvPr id="10" name="TextBox 9">
            <a:extLst>
              <a:ext uri="{FF2B5EF4-FFF2-40B4-BE49-F238E27FC236}">
                <a16:creationId xmlns:a16="http://schemas.microsoft.com/office/drawing/2014/main" id="{28148234-0D22-4970-B1F5-8B8A074C77BD}"/>
              </a:ext>
            </a:extLst>
          </p:cNvPr>
          <p:cNvSpPr txBox="1"/>
          <p:nvPr/>
        </p:nvSpPr>
        <p:spPr>
          <a:xfrm>
            <a:off x="851097" y="2413337"/>
            <a:ext cx="2601229" cy="3416320"/>
          </a:xfrm>
          <a:prstGeom prst="rect">
            <a:avLst/>
          </a:prstGeom>
          <a:noFill/>
        </p:spPr>
        <p:txBody>
          <a:bodyPr wrap="square" rtlCol="0">
            <a:spAutoFit/>
          </a:bodyPr>
          <a:lstStyle/>
          <a:p>
            <a:r>
              <a:rPr lang="en-US" dirty="0"/>
              <a:t>The OSHA PEL for respirable dust in the workplace is 5 mg/m3 (5,000 ug/m3)</a:t>
            </a:r>
          </a:p>
          <a:p>
            <a:endParaRPr lang="en-US" dirty="0"/>
          </a:p>
          <a:p>
            <a:r>
              <a:rPr lang="en-US" dirty="0"/>
              <a:t>The ACGIH TLV for respirable dust is 3 mg/m3 (3,000 ug/m3)</a:t>
            </a:r>
          </a:p>
          <a:p>
            <a:endParaRPr lang="en-US" dirty="0"/>
          </a:p>
          <a:p>
            <a:r>
              <a:rPr lang="en-US" b="1" dirty="0"/>
              <a:t>One ug/m3 in ambient air = one ppb = 0.001 ppm</a:t>
            </a:r>
          </a:p>
        </p:txBody>
      </p:sp>
    </p:spTree>
    <p:extLst>
      <p:ext uri="{BB962C8B-B14F-4D97-AF65-F5344CB8AC3E}">
        <p14:creationId xmlns:p14="http://schemas.microsoft.com/office/powerpoint/2010/main" val="319752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anchor="b">
            <a:normAutofit/>
          </a:bodyPr>
          <a:lstStyle/>
          <a:p>
            <a:r>
              <a:rPr lang="fr-FR" dirty="0"/>
              <a:t>US </a:t>
            </a:r>
            <a:r>
              <a:rPr lang="fr-FR" dirty="0" err="1"/>
              <a:t>Ecology</a:t>
            </a:r>
            <a:r>
              <a:rPr lang="fr-FR" dirty="0"/>
              <a:t> – Detroit South Air Permit </a:t>
            </a:r>
            <a:endParaRPr lang="en-US" dirty="0"/>
          </a:p>
        </p:txBody>
      </p:sp>
      <p:sp>
        <p:nvSpPr>
          <p:cNvPr id="16" name="Content Placeholder 2">
            <a:extLst>
              <a:ext uri="{FF2B5EF4-FFF2-40B4-BE49-F238E27FC236}">
                <a16:creationId xmlns:a16="http://schemas.microsoft.com/office/drawing/2014/main" id="{C0B8D08C-7465-4C96-8D80-66C67963B83F}"/>
              </a:ext>
            </a:extLst>
          </p:cNvPr>
          <p:cNvSpPr>
            <a:spLocks noGrp="1"/>
          </p:cNvSpPr>
          <p:nvPr>
            <p:ph sz="half" idx="1"/>
          </p:nvPr>
        </p:nvSpPr>
        <p:spPr>
          <a:xfrm>
            <a:off x="1409700" y="1556281"/>
            <a:ext cx="4610099" cy="4620682"/>
          </a:xfrm>
        </p:spPr>
        <p:txBody>
          <a:bodyPr>
            <a:normAutofit fontScale="92500"/>
          </a:bodyPr>
          <a:lstStyle/>
          <a:p>
            <a:r>
              <a:rPr lang="en-US" dirty="0"/>
              <a:t>The US Ecology – Detroit South Facility air permit does not include a requirement specific to PM2.5.</a:t>
            </a:r>
          </a:p>
          <a:p>
            <a:r>
              <a:rPr lang="en-US" dirty="0"/>
              <a:t>The most frequent odor complaints are related to the emissions unit EUTREATMENT.</a:t>
            </a:r>
          </a:p>
          <a:p>
            <a:r>
              <a:rPr lang="en-US" dirty="0"/>
              <a:t>They stabilize wastes in this EU and Reagents include: lime, cement kiln dust, ferrous sulfate, sand, and fly ash.</a:t>
            </a:r>
          </a:p>
          <a:p>
            <a:r>
              <a:rPr lang="en-US" dirty="0"/>
              <a:t>Most odor complaints are described as “Lime dust and Chemical-Type”. SDS describe as “Slight Sulfur odor” </a:t>
            </a:r>
          </a:p>
          <a:p>
            <a:r>
              <a:rPr lang="en-US" dirty="0"/>
              <a:t>Lime dust typically contains </a:t>
            </a:r>
            <a:r>
              <a:rPr lang="en-US" b="1" dirty="0"/>
              <a:t>crystalline silica quartz at &gt; 1 to 2 %</a:t>
            </a:r>
          </a:p>
        </p:txBody>
      </p:sp>
      <p:pic>
        <p:nvPicPr>
          <p:cNvPr id="11" name="Content Placeholder 10">
            <a:extLst>
              <a:ext uri="{FF2B5EF4-FFF2-40B4-BE49-F238E27FC236}">
                <a16:creationId xmlns:a16="http://schemas.microsoft.com/office/drawing/2014/main" id="{14CA758A-7258-4024-9DDE-8058C0CE51BF}"/>
              </a:ext>
            </a:extLst>
          </p:cNvPr>
          <p:cNvPicPr>
            <a:picLocks noGrp="1" noChangeAspect="1"/>
          </p:cNvPicPr>
          <p:nvPr>
            <p:ph sz="half" idx="2"/>
          </p:nvPr>
        </p:nvPicPr>
        <p:blipFill>
          <a:blip r:embed="rId2"/>
          <a:stretch>
            <a:fillRect/>
          </a:stretch>
        </p:blipFill>
        <p:spPr>
          <a:xfrm>
            <a:off x="6183535" y="3111759"/>
            <a:ext cx="5556003" cy="1680691"/>
          </a:xfrm>
          <a:noFill/>
        </p:spPr>
      </p:pic>
      <p:sp>
        <p:nvSpPr>
          <p:cNvPr id="4" name="Slide Number Placeholder 3"/>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7</a:t>
            </a:fld>
            <a:endParaRPr lang="en-US" sz="1000"/>
          </a:p>
        </p:txBody>
      </p:sp>
      <p:sp>
        <p:nvSpPr>
          <p:cNvPr id="5" name="Date Placeholder 4"/>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2/14/2022</a:t>
            </a:fld>
            <a:endParaRPr lang="en-US" sz="1000"/>
          </a:p>
        </p:txBody>
      </p:sp>
      <p:sp>
        <p:nvSpPr>
          <p:cNvPr id="6" name="Footer Placeholder 5"/>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Add a footer</a:t>
            </a:r>
          </a:p>
        </p:txBody>
      </p:sp>
      <p:sp>
        <p:nvSpPr>
          <p:cNvPr id="12" name="TextBox 11">
            <a:extLst>
              <a:ext uri="{FF2B5EF4-FFF2-40B4-BE49-F238E27FC236}">
                <a16:creationId xmlns:a16="http://schemas.microsoft.com/office/drawing/2014/main" id="{5972344D-07AC-41EA-BC7B-9A31CC73D5EB}"/>
              </a:ext>
            </a:extLst>
          </p:cNvPr>
          <p:cNvSpPr txBox="1"/>
          <p:nvPr/>
        </p:nvSpPr>
        <p:spPr>
          <a:xfrm>
            <a:off x="6172203" y="1846729"/>
            <a:ext cx="5544668" cy="914400"/>
          </a:xfrm>
          <a:prstGeom prst="rect">
            <a:avLst/>
          </a:prstGeom>
          <a:noFill/>
        </p:spPr>
        <p:txBody>
          <a:bodyPr wrap="square" rtlCol="0">
            <a:spAutoFit/>
          </a:bodyPr>
          <a:lstStyle/>
          <a:p>
            <a:r>
              <a:rPr lang="en-US" dirty="0"/>
              <a:t>POLLUTION CONTROL EQUIPMENT: All emissions from the stabilization building are controlled by a baghouse and vented to the atmosphere through two stacks.</a:t>
            </a:r>
          </a:p>
        </p:txBody>
      </p:sp>
      <p:sp>
        <p:nvSpPr>
          <p:cNvPr id="13" name="TextBox 12">
            <a:extLst>
              <a:ext uri="{FF2B5EF4-FFF2-40B4-BE49-F238E27FC236}">
                <a16:creationId xmlns:a16="http://schemas.microsoft.com/office/drawing/2014/main" id="{6101EF2F-9A95-418B-B70C-79014B2B2D5E}"/>
              </a:ext>
            </a:extLst>
          </p:cNvPr>
          <p:cNvSpPr txBox="1"/>
          <p:nvPr/>
        </p:nvSpPr>
        <p:spPr>
          <a:xfrm>
            <a:off x="6248400" y="4984376"/>
            <a:ext cx="5468471" cy="1477328"/>
          </a:xfrm>
          <a:prstGeom prst="rect">
            <a:avLst/>
          </a:prstGeom>
          <a:noFill/>
        </p:spPr>
        <p:txBody>
          <a:bodyPr wrap="square" rtlCol="0">
            <a:spAutoFit/>
          </a:bodyPr>
          <a:lstStyle/>
          <a:p>
            <a:pPr algn="ctr"/>
            <a:r>
              <a:rPr lang="en-US" b="1" dirty="0"/>
              <a:t>We don’t know whether odor complaints equate to actual PM2.5 or lime dust emissions to ambient air. Observed airborne particulate should also be reported. I would expect there would be a visible cloud if emissions are above permit limits.</a:t>
            </a:r>
          </a:p>
        </p:txBody>
      </p:sp>
    </p:spTree>
    <p:extLst>
      <p:ext uri="{BB962C8B-B14F-4D97-AF65-F5344CB8AC3E}">
        <p14:creationId xmlns:p14="http://schemas.microsoft.com/office/powerpoint/2010/main" val="7693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E3120B-EB8F-4188-9A9F-F9E787E02CED}"/>
              </a:ext>
            </a:extLst>
          </p:cNvPr>
          <p:cNvSpPr>
            <a:spLocks noGrp="1"/>
          </p:cNvSpPr>
          <p:nvPr>
            <p:ph type="sldNum" sz="quarter" idx="12"/>
          </p:nvPr>
        </p:nvSpPr>
        <p:spPr/>
        <p:txBody>
          <a:bodyPr/>
          <a:lstStyle/>
          <a:p>
            <a:fld id="{9CD8D479-8942-46E8-A226-A4E01F7A105C}" type="slidenum">
              <a:rPr lang="en-US" smtClean="0"/>
              <a:t>8</a:t>
            </a:fld>
            <a:endParaRPr lang="en-US"/>
          </a:p>
        </p:txBody>
      </p:sp>
      <p:sp>
        <p:nvSpPr>
          <p:cNvPr id="3" name="Date Placeholder 2">
            <a:extLst>
              <a:ext uri="{FF2B5EF4-FFF2-40B4-BE49-F238E27FC236}">
                <a16:creationId xmlns:a16="http://schemas.microsoft.com/office/drawing/2014/main" id="{4C80DC1B-DF35-422B-AC47-8FC1BAF87C55}"/>
              </a:ext>
            </a:extLst>
          </p:cNvPr>
          <p:cNvSpPr>
            <a:spLocks noGrp="1"/>
          </p:cNvSpPr>
          <p:nvPr>
            <p:ph type="dt" sz="half" idx="10"/>
          </p:nvPr>
        </p:nvSpPr>
        <p:spPr/>
        <p:txBody>
          <a:bodyPr/>
          <a:lstStyle/>
          <a:p>
            <a:fld id="{C81B9673-AC7F-4F1F-84E4-F0E5EAAE106D}" type="datetime1">
              <a:rPr lang="en-US" smtClean="0"/>
              <a:pPr/>
              <a:t>2/15/2022</a:t>
            </a:fld>
            <a:endParaRPr lang="en-US" dirty="0"/>
          </a:p>
        </p:txBody>
      </p:sp>
      <p:sp>
        <p:nvSpPr>
          <p:cNvPr id="4" name="Footer Placeholder 3">
            <a:extLst>
              <a:ext uri="{FF2B5EF4-FFF2-40B4-BE49-F238E27FC236}">
                <a16:creationId xmlns:a16="http://schemas.microsoft.com/office/drawing/2014/main" id="{A3B8BE24-AD0C-4762-A7D7-5DAAA36295C7}"/>
              </a:ext>
            </a:extLst>
          </p:cNvPr>
          <p:cNvSpPr>
            <a:spLocks noGrp="1"/>
          </p:cNvSpPr>
          <p:nvPr>
            <p:ph type="ftr" sz="quarter" idx="11"/>
          </p:nvPr>
        </p:nvSpPr>
        <p:spPr/>
        <p:txBody>
          <a:bodyPr/>
          <a:lstStyle/>
          <a:p>
            <a:r>
              <a:rPr lang="en-US"/>
              <a:t>Add a footer</a:t>
            </a:r>
            <a:endParaRPr lang="en-US" dirty="0"/>
          </a:p>
        </p:txBody>
      </p:sp>
      <p:pic>
        <p:nvPicPr>
          <p:cNvPr id="6" name="Picture 5">
            <a:extLst>
              <a:ext uri="{FF2B5EF4-FFF2-40B4-BE49-F238E27FC236}">
                <a16:creationId xmlns:a16="http://schemas.microsoft.com/office/drawing/2014/main" id="{9B7045F3-D964-496A-B8D9-AB51D78516C4}"/>
              </a:ext>
            </a:extLst>
          </p:cNvPr>
          <p:cNvPicPr>
            <a:picLocks noChangeAspect="1"/>
          </p:cNvPicPr>
          <p:nvPr/>
        </p:nvPicPr>
        <p:blipFill>
          <a:blip r:embed="rId2"/>
          <a:stretch>
            <a:fillRect/>
          </a:stretch>
        </p:blipFill>
        <p:spPr>
          <a:xfrm>
            <a:off x="1995487" y="171450"/>
            <a:ext cx="8201025" cy="6515100"/>
          </a:xfrm>
          <a:prstGeom prst="rect">
            <a:avLst/>
          </a:prstGeom>
        </p:spPr>
      </p:pic>
      <p:sp>
        <p:nvSpPr>
          <p:cNvPr id="7" name="Speech Bubble: Oval 6">
            <a:extLst>
              <a:ext uri="{FF2B5EF4-FFF2-40B4-BE49-F238E27FC236}">
                <a16:creationId xmlns:a16="http://schemas.microsoft.com/office/drawing/2014/main" id="{D1ACC33C-5C10-45F3-892B-BB95BB2B35D1}"/>
              </a:ext>
            </a:extLst>
          </p:cNvPr>
          <p:cNvSpPr/>
          <p:nvPr/>
        </p:nvSpPr>
        <p:spPr>
          <a:xfrm>
            <a:off x="410402" y="895739"/>
            <a:ext cx="2080871" cy="1371600"/>
          </a:xfrm>
          <a:prstGeom prst="wedgeEllipseCallout">
            <a:avLst>
              <a:gd name="adj1" fmla="val 116166"/>
              <a:gd name="adj2" fmla="val 86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Chemical Fixation Building</a:t>
            </a:r>
          </a:p>
        </p:txBody>
      </p:sp>
    </p:spTree>
    <p:extLst>
      <p:ext uri="{BB962C8B-B14F-4D97-AF65-F5344CB8AC3E}">
        <p14:creationId xmlns:p14="http://schemas.microsoft.com/office/powerpoint/2010/main" val="157493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27A1-5B34-4470-8075-501C147A81D5}"/>
              </a:ext>
            </a:extLst>
          </p:cNvPr>
          <p:cNvSpPr>
            <a:spLocks noGrp="1"/>
          </p:cNvSpPr>
          <p:nvPr>
            <p:ph type="title"/>
          </p:nvPr>
        </p:nvSpPr>
        <p:spPr/>
        <p:txBody>
          <a:bodyPr/>
          <a:lstStyle/>
          <a:p>
            <a:r>
              <a:rPr lang="en-US" dirty="0"/>
              <a:t>What is Crystalline Silica Quartz?</a:t>
            </a:r>
          </a:p>
        </p:txBody>
      </p:sp>
      <p:sp>
        <p:nvSpPr>
          <p:cNvPr id="3" name="Content Placeholder 2">
            <a:extLst>
              <a:ext uri="{FF2B5EF4-FFF2-40B4-BE49-F238E27FC236}">
                <a16:creationId xmlns:a16="http://schemas.microsoft.com/office/drawing/2014/main" id="{61EA4E4B-1017-4308-9228-04CC7FADFD2A}"/>
              </a:ext>
            </a:extLst>
          </p:cNvPr>
          <p:cNvSpPr>
            <a:spLocks noGrp="1"/>
          </p:cNvSpPr>
          <p:nvPr>
            <p:ph idx="1"/>
          </p:nvPr>
        </p:nvSpPr>
        <p:spPr/>
        <p:txBody>
          <a:bodyPr/>
          <a:lstStyle/>
          <a:p>
            <a:r>
              <a:rPr lang="en-US" dirty="0"/>
              <a:t>Silica, or silicon dioxide (SiO2), is a group IV metal oxide, which naturally occurs in both crystalline and amorphous forms (i.e. polymorphic; NTP, 2005).</a:t>
            </a:r>
          </a:p>
          <a:p>
            <a:r>
              <a:rPr lang="en-US" dirty="0"/>
              <a:t>The various forms of crystalline silica are: </a:t>
            </a:r>
            <a:r>
              <a:rPr lang="el-GR" dirty="0"/>
              <a:t>α-</a:t>
            </a:r>
            <a:r>
              <a:rPr lang="en-US" dirty="0"/>
              <a:t>quartz, </a:t>
            </a:r>
            <a:r>
              <a:rPr lang="el-GR" dirty="0"/>
              <a:t>β-</a:t>
            </a:r>
            <a:r>
              <a:rPr lang="en-US" dirty="0"/>
              <a:t>quartz, </a:t>
            </a:r>
            <a:r>
              <a:rPr lang="el-GR" dirty="0"/>
              <a:t>α-</a:t>
            </a:r>
            <a:r>
              <a:rPr lang="en-US" dirty="0"/>
              <a:t>tridymite, </a:t>
            </a:r>
            <a:r>
              <a:rPr lang="el-GR" dirty="0"/>
              <a:t>β-</a:t>
            </a:r>
            <a:r>
              <a:rPr lang="en-US" dirty="0"/>
              <a:t>tridymite, </a:t>
            </a:r>
            <a:r>
              <a:rPr lang="el-GR" dirty="0"/>
              <a:t>α-</a:t>
            </a:r>
            <a:r>
              <a:rPr lang="en-US" dirty="0"/>
              <a:t>cristobalite, </a:t>
            </a:r>
            <a:r>
              <a:rPr lang="el-GR" dirty="0"/>
              <a:t>β-</a:t>
            </a:r>
            <a:r>
              <a:rPr lang="en-US" dirty="0"/>
              <a:t>cristobalite, </a:t>
            </a:r>
            <a:r>
              <a:rPr lang="en-US" dirty="0" err="1"/>
              <a:t>keatite</a:t>
            </a:r>
            <a:r>
              <a:rPr lang="en-US" dirty="0"/>
              <a:t>, </a:t>
            </a:r>
            <a:r>
              <a:rPr lang="en-US" dirty="0" err="1"/>
              <a:t>coesite</a:t>
            </a:r>
            <a:r>
              <a:rPr lang="en-US" dirty="0"/>
              <a:t>, stishovite, and moganite (NIOSH, 2002). </a:t>
            </a:r>
          </a:p>
          <a:p>
            <a:r>
              <a:rPr lang="en-US" dirty="0"/>
              <a:t>The most abundant form of silica is </a:t>
            </a:r>
            <a:r>
              <a:rPr lang="el-GR" dirty="0"/>
              <a:t>α-</a:t>
            </a:r>
            <a:r>
              <a:rPr lang="en-US" dirty="0"/>
              <a:t>quartz, and the term quartz is often used in place of the general term crystalline silica (NIOSH, 2002).</a:t>
            </a:r>
          </a:p>
          <a:p>
            <a:endParaRPr lang="en-US" dirty="0"/>
          </a:p>
          <a:p>
            <a:r>
              <a:rPr lang="en-US" dirty="0"/>
              <a:t>One consideration with any chronic health hazard risk is cumulative effects. Most times there isn’t just one contaminant in environmental media and especially ambient air. If a thorough assessment and speciation of contaminants is done, the assessment of a health hazard index and risk to human health is most accurate. Such </a:t>
            </a:r>
            <a:r>
              <a:rPr lang="en-US" dirty="0">
                <a:hlinkClick r:id="rId2"/>
              </a:rPr>
              <a:t>a study </a:t>
            </a:r>
            <a:r>
              <a:rPr lang="en-US" dirty="0"/>
              <a:t>was done in zip code 48217.</a:t>
            </a:r>
          </a:p>
        </p:txBody>
      </p:sp>
      <p:sp>
        <p:nvSpPr>
          <p:cNvPr id="4" name="Slide Number Placeholder 3">
            <a:extLst>
              <a:ext uri="{FF2B5EF4-FFF2-40B4-BE49-F238E27FC236}">
                <a16:creationId xmlns:a16="http://schemas.microsoft.com/office/drawing/2014/main" id="{25EDBD69-9B50-4455-8E1B-69FBE526F0A1}"/>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5" name="Date Placeholder 4">
            <a:extLst>
              <a:ext uri="{FF2B5EF4-FFF2-40B4-BE49-F238E27FC236}">
                <a16:creationId xmlns:a16="http://schemas.microsoft.com/office/drawing/2014/main" id="{E58464B5-3851-4943-9094-F749319D3862}"/>
              </a:ext>
            </a:extLst>
          </p:cNvPr>
          <p:cNvSpPr>
            <a:spLocks noGrp="1"/>
          </p:cNvSpPr>
          <p:nvPr>
            <p:ph type="dt" sz="half" idx="10"/>
          </p:nvPr>
        </p:nvSpPr>
        <p:spPr/>
        <p:txBody>
          <a:bodyPr/>
          <a:lstStyle/>
          <a:p>
            <a:fld id="{6DD1B487-36FD-4CED-B07A-1A81FC6540B1}" type="datetime1">
              <a:rPr lang="en-US" smtClean="0"/>
              <a:pPr/>
              <a:t>2/14/2022</a:t>
            </a:fld>
            <a:endParaRPr lang="en-US" dirty="0"/>
          </a:p>
        </p:txBody>
      </p:sp>
      <p:sp>
        <p:nvSpPr>
          <p:cNvPr id="6" name="Footer Placeholder 5">
            <a:extLst>
              <a:ext uri="{FF2B5EF4-FFF2-40B4-BE49-F238E27FC236}">
                <a16:creationId xmlns:a16="http://schemas.microsoft.com/office/drawing/2014/main" id="{8BBA6C73-3B64-4FD4-8A26-13BBFB46C223}"/>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16166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8717</TotalTime>
  <Words>1309</Words>
  <Application>Microsoft Office PowerPoint</Application>
  <PresentationFormat>Widescreen</PresentationFormat>
  <Paragraphs>126</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Ecology 16x9</vt:lpstr>
      <vt:lpstr>Feb 2022 PM2.5 presentation to Hamtramck Coalition</vt:lpstr>
      <vt:lpstr>PM2.5 Prevalence in Zip Codes 48211, 48212, and 48213 </vt:lpstr>
      <vt:lpstr>Proximity of Hamtramck to Up and Downwind AQS</vt:lpstr>
      <vt:lpstr>Acceptable Limits and Health Impacts from PM2.5 Exposure</vt:lpstr>
      <vt:lpstr>PM2.5 Emissions from Nearest AQS</vt:lpstr>
      <vt:lpstr>PM2.5 Emissions from Nearest AQS</vt:lpstr>
      <vt:lpstr>US Ecology – Detroit South Air Permit </vt:lpstr>
      <vt:lpstr>PowerPoint Presentation</vt:lpstr>
      <vt:lpstr>What is Crystalline Silica Quartz?</vt:lpstr>
      <vt:lpstr>US Ecology – Detroit South and Crystalline Silica Quartz</vt:lpstr>
      <vt:lpstr>US Ecology – Detroit South Air Permit and Crystalline Silica Quartz</vt:lpstr>
      <vt:lpstr> References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Regulated Facility Information</dc:title>
  <dc:creator>denise trabbic-pointer</dc:creator>
  <cp:lastModifiedBy>denise trabbic-pointer</cp:lastModifiedBy>
  <cp:revision>21</cp:revision>
  <dcterms:created xsi:type="dcterms:W3CDTF">2021-11-15T10:48:42Z</dcterms:created>
  <dcterms:modified xsi:type="dcterms:W3CDTF">2022-02-15T23:18:48Z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